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5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6" r:id="rId13"/>
    <p:sldId id="269" r:id="rId14"/>
    <p:sldId id="270" r:id="rId15"/>
    <p:sldId id="272" r:id="rId16"/>
    <p:sldId id="271" r:id="rId17"/>
    <p:sldId id="273" r:id="rId18"/>
    <p:sldId id="274" r:id="rId19"/>
    <p:sldId id="275" r:id="rId20"/>
    <p:sldId id="276" r:id="rId21"/>
    <p:sldId id="277" r:id="rId22"/>
    <p:sldId id="280" r:id="rId23"/>
    <p:sldId id="279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1E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3495" y="-1270"/>
            <a:ext cx="12225020" cy="96202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667385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10972800" cy="4973955"/>
          </a:xfrm>
        </p:spPr>
        <p:txBody>
          <a:bodyPr/>
          <a:lstStyle>
            <a:lvl1pPr>
              <a:defRPr sz="2000"/>
            </a:lvl1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955"/>
            <a:ext cx="10972800" cy="685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266825"/>
            <a:ext cx="10972800" cy="485965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0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hyperlink" Target="https://github.com/superpikar/inkscape-workshop-2017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42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hyperlink" Target="http://pikarlabs.com" TargetMode="Externa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hyperlink" Target="https://inkscape.org/ko/download/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www.youtube.com/watch?v=pTkJFkRTm50" TargetMode="Externa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hyperlink" Target="https://www.behance.net/search?content=projects&amp;sort=appreciations&amp;time=week&amp;search=inkscape" TargetMode="External"/><Relationship Id="rId2" Type="http://schemas.openxmlformats.org/officeDocument/2006/relationships/hyperlink" Target="https://dribbble.com/search?q=inkscape" TargetMode="External"/><Relationship Id="rId1" Type="http://schemas.openxmlformats.org/officeDocument/2006/relationships/hyperlink" Target="https://inkscape.org/ko/gallery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hyperlink" Target="https://ridjam.deviantart.com/gallery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354705"/>
            <a:ext cx="9144000" cy="854075"/>
          </a:xfrm>
        </p:spPr>
        <p:txBody>
          <a:bodyPr/>
          <a:lstStyle/>
          <a:p>
            <a:r>
              <a:rPr lang="en-US" dirty="0"/>
              <a:t>Workshop Inkscape 2017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00855"/>
            <a:ext cx="9144000" cy="521970"/>
          </a:xfrm>
        </p:spPr>
        <p:txBody>
          <a:bodyPr/>
          <a:lstStyle/>
          <a:p>
            <a:r>
              <a:rPr lang="en-US"/>
              <a:t>Masjid Al Falah, Yeongdeungpo Seoul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download materinya di </a:t>
            </a:r>
            <a:r>
              <a:rPr lang="en-US">
                <a:hlinkClick r:id="rId1" tooltip="" action="ppaction://hlinkfile"/>
              </a:rPr>
              <a:t>https://github.com/superpikar/inkscape-workshop-2017</a:t>
            </a:r>
            <a:endParaRPr lang="en-US"/>
          </a:p>
        </p:txBody>
      </p:sp>
      <p:sp>
        <p:nvSpPr>
          <p:cNvPr id="4" name="Subtitle 2"/>
          <p:cNvSpPr>
            <a:spLocks noGrp="1"/>
          </p:cNvSpPr>
          <p:nvPr/>
        </p:nvSpPr>
        <p:spPr>
          <a:xfrm>
            <a:off x="4714240" y="5421630"/>
            <a:ext cx="2753995" cy="445135"/>
          </a:xfrm>
          <a:prstGeom prst="rect">
            <a:avLst/>
          </a:prstGeom>
          <a:solidFill>
            <a:srgbClr val="7030A0"/>
          </a:solidFill>
          <a:ln w="9525">
            <a:noFill/>
          </a:ln>
        </p:spPr>
        <p:txBody>
          <a:bodyPr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lvl="2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lvl="3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lvl="4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lvl="5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lvl="6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lvl="7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lvl="8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oleh : @superpikar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ight Triangle 5"/>
          <p:cNvSpPr/>
          <p:nvPr/>
        </p:nvSpPr>
        <p:spPr>
          <a:xfrm rot="10800000">
            <a:off x="9791700" y="-4445"/>
            <a:ext cx="2400300" cy="2400300"/>
          </a:xfrm>
          <a:prstGeom prst="rt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11106150" y="326390"/>
            <a:ext cx="8039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4400">
                <a:solidFill>
                  <a:schemeClr val="bg1"/>
                </a:solidFill>
              </a:rPr>
              <a:t>#</a:t>
            </a:r>
            <a:r>
              <a:rPr lang="en-US" altLang="en-GB" sz="4400" b="1">
                <a:solidFill>
                  <a:schemeClr val="bg1"/>
                </a:solidFill>
              </a:rPr>
              <a:t>1</a:t>
            </a:r>
            <a:endParaRPr lang="en-US" altLang="en-GB" sz="4400" b="1">
              <a:solidFill>
                <a:schemeClr val="bg1"/>
              </a:solidFill>
            </a:endParaRPr>
          </a:p>
        </p:txBody>
      </p:sp>
      <p:pic>
        <p:nvPicPr>
          <p:cNvPr id="8" name="Picture 7" descr="inkscape-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820" y="1094740"/>
            <a:ext cx="2108200" cy="2108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" y="-31115"/>
            <a:ext cx="12184380" cy="731456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56250" y="1336040"/>
            <a:ext cx="2806065" cy="3335020"/>
          </a:xfrm>
        </p:spPr>
        <p:txBody>
          <a:bodyPr/>
          <a:p>
            <a:pPr algn="l"/>
            <a:r>
              <a:rPr lang="en-US" altLang="en-GB" sz="6600" b="1">
                <a:solidFill>
                  <a:schemeClr val="tx1"/>
                </a:solidFill>
              </a:rPr>
              <a:t>Yuk </a:t>
            </a:r>
            <a:br>
              <a:rPr lang="en-US" altLang="en-GB" sz="6600" b="1">
                <a:solidFill>
                  <a:schemeClr val="tx1"/>
                </a:solidFill>
              </a:rPr>
            </a:br>
            <a:r>
              <a:rPr lang="en-US" altLang="en-GB" sz="6600" b="1">
                <a:solidFill>
                  <a:schemeClr val="tx1"/>
                </a:solidFill>
              </a:rPr>
              <a:t>kita </a:t>
            </a:r>
            <a:br>
              <a:rPr lang="en-US" altLang="en-GB" sz="6600" b="1">
                <a:solidFill>
                  <a:schemeClr val="tx1"/>
                </a:solidFill>
              </a:rPr>
            </a:br>
            <a:r>
              <a:rPr lang="en-US" altLang="en-GB" sz="6600" b="1">
                <a:solidFill>
                  <a:schemeClr val="tx1"/>
                </a:solidFill>
              </a:rPr>
              <a:t>mulai!</a:t>
            </a:r>
            <a:endParaRPr lang="en-US" altLang="en-GB" sz="6600" b="1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Vector vs Bitmap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3149600" cy="4973955"/>
          </a:xfrm>
        </p:spPr>
        <p:txBody>
          <a:bodyPr/>
          <a:p>
            <a:pPr marL="0" indent="0">
              <a:buNone/>
            </a:pPr>
            <a:r>
              <a:rPr lang="en-US" altLang="en-GB"/>
              <a:t>Sebelum memulai mendesain ada baiknya tahu perbedaan gambar </a:t>
            </a:r>
            <a:r>
              <a:rPr lang="en-US" altLang="en-GB" b="1"/>
              <a:t>vector</a:t>
            </a:r>
            <a:r>
              <a:rPr lang="en-US" altLang="en-GB"/>
              <a:t> vs </a:t>
            </a:r>
            <a:r>
              <a:rPr lang="en-US" altLang="en-GB" b="1"/>
              <a:t>bitmap</a:t>
            </a:r>
            <a:endParaRPr lang="en-US" altLang="en-GB" b="1"/>
          </a:p>
          <a:p>
            <a:pPr marL="0" indent="0">
              <a:buNone/>
            </a:pPr>
            <a:endParaRPr lang="en-US" altLang="en-GB" b="1"/>
          </a:p>
          <a:p>
            <a:pPr marL="0" indent="0">
              <a:buNone/>
            </a:pPr>
            <a:r>
              <a:rPr lang="en-US" altLang="en-GB" b="1"/>
              <a:t>Bitmap</a:t>
            </a:r>
            <a:endParaRPr lang="en-US" altLang="en-GB" b="1"/>
          </a:p>
          <a:p>
            <a:pPr marL="0" indent="0">
              <a:buNone/>
            </a:pPr>
            <a:r>
              <a:rPr lang="en-US" altLang="en-GB"/>
              <a:t>Gambar yang terdiri dari banyak titik yang disebut pixel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 b="1"/>
              <a:t>Vector</a:t>
            </a:r>
            <a:endParaRPr lang="en-US" altLang="en-GB" b="1"/>
          </a:p>
          <a:p>
            <a:pPr marL="0" indent="0">
              <a:buNone/>
            </a:pPr>
            <a:r>
              <a:rPr lang="en-US" altLang="en-GB"/>
              <a:t>Gambar yang terdiri dari garis dan kurva yang membentuk poligon </a:t>
            </a:r>
            <a:endParaRPr lang="en-US" alt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4750" y="1323340"/>
            <a:ext cx="3511550" cy="1812290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6590665" y="1069340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Vector</a:t>
            </a:r>
            <a:endParaRPr lang="en-US" altLang="en-GB" sz="1600"/>
          </a:p>
        </p:txBody>
      </p:sp>
      <p:sp>
        <p:nvSpPr>
          <p:cNvPr id="5" name="Text Box 4"/>
          <p:cNvSpPr txBox="1"/>
          <p:nvPr/>
        </p:nvSpPr>
        <p:spPr>
          <a:xfrm>
            <a:off x="8292465" y="1069340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Bitmap</a:t>
            </a:r>
            <a:endParaRPr lang="en-US" altLang="en-GB" sz="16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755" y="3578860"/>
            <a:ext cx="4860290" cy="318325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590665" y="3135630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Vector</a:t>
            </a:r>
            <a:endParaRPr lang="en-US" altLang="en-GB" sz="1600"/>
          </a:p>
        </p:txBody>
      </p:sp>
      <p:sp>
        <p:nvSpPr>
          <p:cNvPr id="10" name="Text Box 9"/>
          <p:cNvSpPr txBox="1"/>
          <p:nvPr/>
        </p:nvSpPr>
        <p:spPr>
          <a:xfrm>
            <a:off x="8292465" y="3135630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Bitmap</a:t>
            </a:r>
            <a:endParaRPr lang="en-US" altLang="en-GB"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Vector vs Bitmap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3149600" cy="4973955"/>
          </a:xfrm>
        </p:spPr>
        <p:txBody>
          <a:bodyPr/>
          <a:p>
            <a:pPr marL="0" indent="0">
              <a:buNone/>
            </a:pPr>
            <a:r>
              <a:rPr lang="en-US" altLang="en-GB"/>
              <a:t>Vector ketika dizoom, tidak pecah. 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Berbeda dengan bitmap, dia akan pecah jika dilihat melebihi ukuran aslinya.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/>
              <a:t>Semua gambar yang kita upload di sosial media, berbentuk </a:t>
            </a:r>
            <a:r>
              <a:rPr lang="en-US" altLang="en-GB" b="1"/>
              <a:t>bitmap</a:t>
            </a:r>
            <a:endParaRPr lang="en-US" altLang="en-GB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0340" y="1879600"/>
            <a:ext cx="3964940" cy="3917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0" y="1879600"/>
            <a:ext cx="3792220" cy="391668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3990975" y="1424940"/>
            <a:ext cx="3964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Bitmap (zoom normal)</a:t>
            </a:r>
            <a:endParaRPr lang="en-US" altLang="en-GB" sz="1600"/>
          </a:p>
        </p:txBody>
      </p:sp>
      <p:sp>
        <p:nvSpPr>
          <p:cNvPr id="12" name="Text Box 11"/>
          <p:cNvSpPr txBox="1"/>
          <p:nvPr/>
        </p:nvSpPr>
        <p:spPr>
          <a:xfrm>
            <a:off x="8064500" y="1424940"/>
            <a:ext cx="3792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Bitmap (zoom maksimal)</a:t>
            </a:r>
            <a:endParaRPr lang="en-US" altLang="en-GB" sz="1600"/>
          </a:p>
        </p:txBody>
      </p:sp>
      <p:sp>
        <p:nvSpPr>
          <p:cNvPr id="13" name="Text Box 12"/>
          <p:cNvSpPr txBox="1"/>
          <p:nvPr/>
        </p:nvSpPr>
        <p:spPr>
          <a:xfrm>
            <a:off x="9235440" y="6126480"/>
            <a:ext cx="815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b="1">
                <a:sym typeface="+mn-ea"/>
              </a:rPr>
              <a:t>pixel</a:t>
            </a:r>
            <a:endParaRPr lang="en-US" altLang="en-GB" sz="1600" b="1"/>
          </a:p>
        </p:txBody>
      </p:sp>
      <p:cxnSp>
        <p:nvCxnSpPr>
          <p:cNvPr id="14" name="Straight Arrow Connector 13"/>
          <p:cNvCxnSpPr>
            <a:stCxn id="13" idx="0"/>
          </p:cNvCxnSpPr>
          <p:nvPr/>
        </p:nvCxnSpPr>
        <p:spPr>
          <a:xfrm flipV="1">
            <a:off x="9643110" y="3644265"/>
            <a:ext cx="1074420" cy="248221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08835" y="1266825"/>
            <a:ext cx="7204710" cy="49739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Antarmuka Inkscape</a:t>
            </a:r>
            <a:endParaRPr lang="en-US" altLang="en-GB"/>
          </a:p>
        </p:txBody>
      </p:sp>
      <p:sp>
        <p:nvSpPr>
          <p:cNvPr id="13" name="Text Box 12"/>
          <p:cNvSpPr txBox="1"/>
          <p:nvPr/>
        </p:nvSpPr>
        <p:spPr>
          <a:xfrm>
            <a:off x="164465" y="1332230"/>
            <a:ext cx="1339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main menu</a:t>
            </a:r>
            <a:endParaRPr lang="en-US" altLang="en-GB" sz="1600">
              <a:sym typeface="+mn-ea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423035" y="1497965"/>
            <a:ext cx="752475" cy="571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383540" y="3150870"/>
            <a:ext cx="10725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toolbox</a:t>
            </a:r>
            <a:endParaRPr lang="en-US" altLang="en-GB" sz="1600">
              <a:sym typeface="+mn-ea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423035" y="3301365"/>
            <a:ext cx="752475" cy="571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50165" y="1621790"/>
            <a:ext cx="14535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command bar</a:t>
            </a:r>
            <a:endParaRPr lang="en-US" altLang="en-GB" sz="1600">
              <a:sym typeface="+mn-e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423035" y="1604010"/>
            <a:ext cx="744220" cy="18351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0"/>
          <p:cNvSpPr txBox="1"/>
          <p:nvPr/>
        </p:nvSpPr>
        <p:spPr>
          <a:xfrm>
            <a:off x="83185" y="1976755"/>
            <a:ext cx="14535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tool control bar</a:t>
            </a:r>
            <a:endParaRPr lang="en-US" altLang="en-GB" sz="1600">
              <a:sym typeface="+mn-e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456055" y="1765935"/>
            <a:ext cx="701675" cy="37655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382905" y="6230620"/>
            <a:ext cx="1333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status bar</a:t>
            </a:r>
            <a:endParaRPr lang="en-US" altLang="en-GB" sz="1600">
              <a:sym typeface="+mn-ea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683385" y="6147435"/>
            <a:ext cx="1960245" cy="23368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415925" y="5433695"/>
            <a:ext cx="1333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color swatches</a:t>
            </a:r>
            <a:endParaRPr lang="en-US" altLang="en-GB" sz="1600">
              <a:sym typeface="+mn-ea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1716405" y="5584190"/>
            <a:ext cx="1089025" cy="34417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5929630" y="6323965"/>
            <a:ext cx="1333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snap control bar</a:t>
            </a:r>
            <a:endParaRPr lang="en-US" altLang="en-GB" sz="1600">
              <a:sym typeface="+mn-ea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230110" y="4185285"/>
            <a:ext cx="1938020" cy="228917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/>
          <p:cNvSpPr>
            <a:spLocks noGrp="1"/>
          </p:cNvSpPr>
          <p:nvPr/>
        </p:nvSpPr>
        <p:spPr>
          <a:xfrm>
            <a:off x="9636760" y="1256665"/>
            <a:ext cx="2152015" cy="497395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GB" sz="1600"/>
              <a:t>* kalau antarmuka anda tidak seperti di samping, lakukan : </a:t>
            </a:r>
            <a:endParaRPr lang="en-US" altLang="en-GB" sz="1600"/>
          </a:p>
          <a:p>
            <a:r>
              <a:rPr lang="en-US" altLang="en-GB" sz="1600"/>
              <a:t>View &gt;&gt; default</a:t>
            </a:r>
            <a:endParaRPr lang="en-US" altLang="en-GB" sz="1600"/>
          </a:p>
          <a:p>
            <a:r>
              <a:rPr lang="en-US" altLang="en-GB" sz="1600"/>
              <a:t>Object &gt;&gt; fill and strokes</a:t>
            </a:r>
            <a:endParaRPr lang="en-US" altLang="en-GB" sz="1600"/>
          </a:p>
          <a:p>
            <a:r>
              <a:rPr lang="en-US" altLang="en-GB" sz="1600"/>
              <a:t>Text &gt;&gt; text and fonts</a:t>
            </a:r>
            <a:endParaRPr lang="en-US" altLang="en-GB" sz="1600"/>
          </a:p>
          <a:p>
            <a:r>
              <a:rPr lang="en-US" altLang="en-GB" sz="1600"/>
              <a:t>Object &gt;&gt; align and distributes</a:t>
            </a:r>
            <a:endParaRPr lang="en-US" altLang="en-GB" sz="1600"/>
          </a:p>
        </p:txBody>
      </p:sp>
      <p:sp>
        <p:nvSpPr>
          <p:cNvPr id="22" name="Text Box 21"/>
          <p:cNvSpPr txBox="1"/>
          <p:nvPr/>
        </p:nvSpPr>
        <p:spPr>
          <a:xfrm>
            <a:off x="448945" y="4034790"/>
            <a:ext cx="1333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document</a:t>
            </a:r>
            <a:endParaRPr lang="en-US" altLang="en-GB" sz="1600">
              <a:sym typeface="+mn-ea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1749425" y="3996055"/>
            <a:ext cx="2609850" cy="18923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591300" y="1162050"/>
            <a:ext cx="1084580" cy="161671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24"/>
          <p:cNvSpPr txBox="1"/>
          <p:nvPr/>
        </p:nvSpPr>
        <p:spPr>
          <a:xfrm>
            <a:off x="4664075" y="894715"/>
            <a:ext cx="21901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control panel</a:t>
            </a:r>
            <a:endParaRPr lang="en-US" altLang="en-GB" sz="1600"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Kontrol Antarmuka</a:t>
            </a:r>
            <a:endParaRPr lang="en-US" altLang="en-GB"/>
          </a:p>
        </p:txBody>
      </p:sp>
      <p:graphicFrame>
        <p:nvGraphicFramePr>
          <p:cNvPr id="4" name="Table 3"/>
          <p:cNvGraphicFramePr/>
          <p:nvPr/>
        </p:nvGraphicFramePr>
        <p:xfrm>
          <a:off x="690880" y="1287145"/>
          <a:ext cx="1089406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515"/>
                <a:gridCol w="2723515"/>
                <a:gridCol w="2723515"/>
                <a:gridCol w="272351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Kontrol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Dengan mouse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Dengan mousepad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Dengan antarmuka inkscape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Geser atas-bawah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scroll mouse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GB"/>
                    </a:p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scroll vertical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Geser kanan-kiri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shift + scroll mouse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shift + </a:t>
                      </a:r>
                      <a:endParaRPr lang="en-US" altLang="en-GB"/>
                    </a:p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scroll horizontal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Zoom in-out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ctrl + scroll mouse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GB"/>
                    </a:p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Geser bebas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klik tengah mouse, geser-geser mouse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-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-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Seleksi objek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Klik kiri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-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rcRect t="34386" b="17895"/>
          <a:stretch>
            <a:fillRect/>
          </a:stretch>
        </p:blipFill>
        <p:spPr>
          <a:xfrm>
            <a:off x="9012555" y="3350895"/>
            <a:ext cx="1209675" cy="345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285" y="3265170"/>
            <a:ext cx="450850" cy="517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070" y="3265170"/>
            <a:ext cx="434975" cy="5181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305" y="2046605"/>
            <a:ext cx="457200" cy="4502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495" y="1998980"/>
            <a:ext cx="407670" cy="4851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090" y="2647315"/>
            <a:ext cx="457200" cy="4502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280" y="2599690"/>
            <a:ext cx="407670" cy="4851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625" y="4542790"/>
            <a:ext cx="383540" cy="4768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rcRect l="9030"/>
          <a:stretch>
            <a:fillRect/>
          </a:stretch>
        </p:blipFill>
        <p:spPr>
          <a:xfrm>
            <a:off x="5745480" y="1288415"/>
            <a:ext cx="3716655" cy="3304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Membuat objek sederhana : persegi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615" y="1288415"/>
            <a:ext cx="608330" cy="4111625"/>
          </a:xfrm>
          <a:prstGeom prst="rect">
            <a:avLst/>
          </a:prstGeom>
        </p:spPr>
      </p:pic>
      <p:sp>
        <p:nvSpPr>
          <p:cNvPr id="5" name="Content Placeholder 4"/>
          <p:cNvSpPr/>
          <p:nvPr>
            <p:ph idx="1"/>
          </p:nvPr>
        </p:nvSpPr>
        <p:spPr>
          <a:xfrm>
            <a:off x="609600" y="1152525"/>
            <a:ext cx="3241040" cy="4973955"/>
          </a:xfrm>
        </p:spPr>
        <p:txBody>
          <a:bodyPr/>
          <a:p>
            <a:r>
              <a:rPr lang="en-US" altLang="en-GB" sz="1800"/>
              <a:t>Klik        pada toolbox</a:t>
            </a:r>
            <a:endParaRPr lang="en-US" altLang="en-GB" sz="1800"/>
          </a:p>
          <a:p>
            <a:r>
              <a:rPr lang="en-US" altLang="en-GB" sz="1800"/>
              <a:t>Buat persegi pada document, </a:t>
            </a:r>
            <a:endParaRPr lang="en-US" altLang="en-GB" sz="1800"/>
          </a:p>
          <a:p>
            <a:r>
              <a:rPr lang="en-US" altLang="en-GB" sz="1800"/>
              <a:t>Apabila sambil tahan </a:t>
            </a:r>
            <a:r>
              <a:rPr lang="en-US" altLang="en-GB" sz="1800" b="1"/>
              <a:t>Ctrl </a:t>
            </a:r>
            <a:r>
              <a:rPr lang="en-US" altLang="en-GB" sz="1800"/>
              <a:t>maka </a:t>
            </a:r>
            <a:r>
              <a:rPr lang="en-US" altLang="en-GB" sz="1800"/>
              <a:t>menjadi persegi, jika tidak akan menjadi persegi panjang</a:t>
            </a:r>
            <a:br>
              <a:rPr lang="en-US" altLang="en-GB" sz="1800"/>
            </a:br>
            <a:endParaRPr lang="en-US" altLang="en-GB" sz="1800"/>
          </a:p>
          <a:p>
            <a:r>
              <a:rPr lang="en-US" altLang="en-GB" sz="1800"/>
              <a:t>Ubah Rx dan Ry dengan nilai yg sama untuk membentuk lengkung, atau geser corner control (lingkaran kecil pada pojok kanan pada persegi)</a:t>
            </a:r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269105" y="2255520"/>
            <a:ext cx="1786255" cy="60833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330" y="1212215"/>
            <a:ext cx="323850" cy="285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555" y="4206240"/>
            <a:ext cx="3314065" cy="22860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7052945" y="3592830"/>
            <a:ext cx="0" cy="46863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Membuat objek sederhana : lingkaran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1615" y="1288415"/>
            <a:ext cx="608330" cy="4111625"/>
          </a:xfrm>
          <a:prstGeom prst="rect">
            <a:avLst/>
          </a:prstGeom>
        </p:spPr>
      </p:pic>
      <p:sp>
        <p:nvSpPr>
          <p:cNvPr id="5" name="Content Placeholder 4"/>
          <p:cNvSpPr/>
          <p:nvPr>
            <p:ph idx="1"/>
          </p:nvPr>
        </p:nvSpPr>
        <p:spPr>
          <a:xfrm>
            <a:off x="609600" y="1152525"/>
            <a:ext cx="3241040" cy="4973955"/>
          </a:xfrm>
        </p:spPr>
        <p:txBody>
          <a:bodyPr/>
          <a:p>
            <a:r>
              <a:rPr lang="en-US" altLang="en-GB" sz="1800"/>
              <a:t>Klik        pada toolbox</a:t>
            </a:r>
            <a:endParaRPr lang="en-US" altLang="en-GB" sz="1800"/>
          </a:p>
          <a:p>
            <a:r>
              <a:rPr lang="en-US" altLang="en-GB" sz="1800"/>
              <a:t>Buat lingkaran pada document, </a:t>
            </a:r>
            <a:endParaRPr lang="en-US" altLang="en-GB" sz="1800"/>
          </a:p>
          <a:p>
            <a:r>
              <a:rPr lang="en-US" altLang="en-GB" sz="1800"/>
              <a:t>Apabila sambil tahan </a:t>
            </a:r>
            <a:r>
              <a:rPr lang="en-US" altLang="en-GB" sz="1800" b="1"/>
              <a:t>Ctrl </a:t>
            </a:r>
            <a:r>
              <a:rPr lang="en-US" altLang="en-GB" sz="1800"/>
              <a:t>maka menjadi lingkaran, jika tidak akan menjadi elips</a:t>
            </a:r>
            <a:br>
              <a:rPr lang="en-US" altLang="en-GB" sz="1800"/>
            </a:br>
            <a:endParaRPr lang="en-US" altLang="en-GB" sz="1800"/>
          </a:p>
          <a:p>
            <a:r>
              <a:rPr lang="en-US" altLang="en-GB" sz="1800"/>
              <a:t>Ubah nilai </a:t>
            </a:r>
            <a:r>
              <a:rPr lang="en-US" altLang="en-GB" sz="1800" b="1"/>
              <a:t>end</a:t>
            </a:r>
            <a:r>
              <a:rPr lang="en-US" altLang="en-GB" sz="1800"/>
              <a:t> untuk membentuk lingkaran yang terpotong. </a:t>
            </a:r>
            <a:endParaRPr lang="en-US" altLang="en-GB" sz="1800"/>
          </a:p>
          <a:p>
            <a:r>
              <a:rPr lang="en-US" altLang="en-GB" sz="1800"/>
              <a:t>Nilai dari end antara 0 - 360 (derajat sudut)</a:t>
            </a:r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20" y="1161415"/>
            <a:ext cx="323850" cy="323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075" y="1254125"/>
            <a:ext cx="1933575" cy="16097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360" y="3660775"/>
            <a:ext cx="1962150" cy="1628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040" y="3739515"/>
            <a:ext cx="1981200" cy="16573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269740" y="2375535"/>
            <a:ext cx="3272155" cy="101727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1" idx="0"/>
          </p:cNvCxnSpPr>
          <p:nvPr/>
        </p:nvCxnSpPr>
        <p:spPr>
          <a:xfrm flipH="1">
            <a:off x="7036435" y="3103245"/>
            <a:ext cx="565150" cy="55753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2" idx="0"/>
          </p:cNvCxnSpPr>
          <p:nvPr/>
        </p:nvCxnSpPr>
        <p:spPr>
          <a:xfrm>
            <a:off x="8968740" y="3063875"/>
            <a:ext cx="850900" cy="67564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6245" y="1288415"/>
            <a:ext cx="2095500" cy="2333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Membuat objek sederhana : bintang-x dan segi-x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615" y="1288415"/>
            <a:ext cx="608330" cy="4111625"/>
          </a:xfrm>
          <a:prstGeom prst="rect">
            <a:avLst/>
          </a:prstGeom>
        </p:spPr>
      </p:pic>
      <p:sp>
        <p:nvSpPr>
          <p:cNvPr id="5" name="Content Placeholder 4"/>
          <p:cNvSpPr/>
          <p:nvPr>
            <p:ph idx="1"/>
          </p:nvPr>
        </p:nvSpPr>
        <p:spPr>
          <a:xfrm>
            <a:off x="609600" y="1152525"/>
            <a:ext cx="3241040" cy="4973955"/>
          </a:xfrm>
        </p:spPr>
        <p:txBody>
          <a:bodyPr/>
          <a:p>
            <a:r>
              <a:rPr lang="en-US" altLang="en-GB" sz="1800"/>
              <a:t>Klik        pada toolbox</a:t>
            </a:r>
            <a:endParaRPr lang="en-US" altLang="en-GB" sz="1800"/>
          </a:p>
          <a:p>
            <a:r>
              <a:rPr lang="en-US" altLang="en-GB" sz="1800"/>
              <a:t>Pilih bentuknya, bintang-x atau segi-x</a:t>
            </a:r>
            <a:endParaRPr lang="en-US" altLang="en-GB" sz="1800"/>
          </a:p>
          <a:p>
            <a:r>
              <a:rPr lang="en-US" altLang="en-GB" sz="1800"/>
              <a:t>Tentukan jumlah sudutnya pada 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Buat objek pada document</a:t>
            </a:r>
            <a:br>
              <a:rPr lang="en-US" altLang="en-GB" sz="1800"/>
            </a:br>
            <a:endParaRPr lang="en-US" altLang="en-GB" sz="1800"/>
          </a:p>
          <a:p>
            <a:r>
              <a:rPr lang="en-US" altLang="en-GB" sz="1800"/>
              <a:t>Ubah nilai </a:t>
            </a:r>
            <a:r>
              <a:rPr lang="en-US" altLang="en-GB" sz="1800" b="1"/>
              <a:t>corner, spoke ratio, rounded</a:t>
            </a:r>
            <a:r>
              <a:rPr lang="en-US" altLang="en-GB" sz="1800"/>
              <a:t> untuk mendapatkan bentuk yg diinginkan</a:t>
            </a:r>
            <a:endParaRPr lang="en-US" altLang="en-GB" sz="1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20" y="1161415"/>
            <a:ext cx="323850" cy="3238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289425" y="2694305"/>
            <a:ext cx="1217295" cy="997585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80" y="2379980"/>
            <a:ext cx="90487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245" y="3988435"/>
            <a:ext cx="1971675" cy="20288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0750" y="1819910"/>
            <a:ext cx="66675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3085" y="4072890"/>
            <a:ext cx="3832860" cy="18599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3085" y="1524000"/>
            <a:ext cx="3076575" cy="1863090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>
            <a:off x="4309110" y="3752215"/>
            <a:ext cx="1207135" cy="125095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15" idx="1"/>
          </p:cNvCxnSpPr>
          <p:nvPr/>
        </p:nvCxnSpPr>
        <p:spPr>
          <a:xfrm>
            <a:off x="7611745" y="2455545"/>
            <a:ext cx="56134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3"/>
            <a:endCxn id="14" idx="1"/>
          </p:cNvCxnSpPr>
          <p:nvPr/>
        </p:nvCxnSpPr>
        <p:spPr>
          <a:xfrm>
            <a:off x="7487920" y="5003165"/>
            <a:ext cx="685165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9520" y="3698875"/>
            <a:ext cx="6925310" cy="29622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1288415"/>
            <a:ext cx="4037965" cy="12858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Membuat objek sederhana : text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t="57452"/>
          <a:stretch>
            <a:fillRect/>
          </a:stretch>
        </p:blipFill>
        <p:spPr>
          <a:xfrm>
            <a:off x="5050790" y="1288415"/>
            <a:ext cx="608330" cy="1749425"/>
          </a:xfrm>
          <a:prstGeom prst="rect">
            <a:avLst/>
          </a:prstGeom>
        </p:spPr>
      </p:pic>
      <p:sp>
        <p:nvSpPr>
          <p:cNvPr id="5" name="Content Placeholder 4"/>
          <p:cNvSpPr/>
          <p:nvPr>
            <p:ph idx="1"/>
          </p:nvPr>
        </p:nvSpPr>
        <p:spPr>
          <a:xfrm>
            <a:off x="609600" y="1152525"/>
            <a:ext cx="3241040" cy="4973955"/>
          </a:xfrm>
        </p:spPr>
        <p:txBody>
          <a:bodyPr/>
          <a:p>
            <a:r>
              <a:rPr lang="en-US" altLang="en-GB" sz="1800"/>
              <a:t>Klik        pada toolbox</a:t>
            </a:r>
            <a:endParaRPr lang="en-US" altLang="en-GB" sz="1800"/>
          </a:p>
          <a:p>
            <a:r>
              <a:rPr lang="en-US" altLang="en-GB" sz="1800"/>
              <a:t>Tulis text pada document</a:t>
            </a:r>
            <a:endParaRPr lang="en-US" altLang="en-GB" sz="1800"/>
          </a:p>
          <a:p>
            <a:r>
              <a:rPr lang="en-US" altLang="en-GB" sz="1800"/>
              <a:t>Untuk mengubah tampilan text, seleksi semua text (shift+panah kanan/kiri), ubah pada command bar sesuai kebutuhan</a:t>
            </a:r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Untuk merubah font, lebih baik menggunakan </a:t>
            </a:r>
            <a:r>
              <a:rPr lang="en-US" altLang="en-GB" sz="1800" b="1"/>
              <a:t>text and font control panel</a:t>
            </a:r>
            <a:endParaRPr lang="en-US" altLang="en-GB" sz="1800" b="1"/>
          </a:p>
          <a:p>
            <a:endParaRPr lang="en-US" altLang="en-GB" sz="1800"/>
          </a:p>
          <a:p>
            <a:endParaRPr lang="en-US" altLang="en-GB" sz="180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334000" y="2355215"/>
            <a:ext cx="1908175" cy="42037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190" y="1152525"/>
            <a:ext cx="361950" cy="352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405" y="3355975"/>
            <a:ext cx="3818890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405" y="3660775"/>
            <a:ext cx="3333115" cy="3238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405" y="4088765"/>
            <a:ext cx="3580765" cy="25717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8077200" y="4251960"/>
            <a:ext cx="1181100" cy="131445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Kontrol objek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4362450" cy="4973955"/>
          </a:xfrm>
        </p:spPr>
        <p:txBody>
          <a:bodyPr/>
          <a:p>
            <a:r>
              <a:rPr lang="en-US" altLang="en-GB" sz="1800" b="1"/>
              <a:t>Rotasi objek</a:t>
            </a:r>
            <a:br>
              <a:rPr lang="en-US" altLang="en-GB" sz="1800"/>
            </a:br>
            <a:r>
              <a:rPr lang="en-US" altLang="en-GB" sz="1800"/>
              <a:t>klik 2x pada objek, muncul kontrol rotasi. Putar objek sesuai kebutuhan</a:t>
            </a:r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 b="1"/>
          </a:p>
          <a:p>
            <a:endParaRPr lang="en-US" altLang="en-GB" sz="1800" b="1"/>
          </a:p>
          <a:p>
            <a:r>
              <a:rPr lang="en-US" altLang="en-GB" sz="1800" b="1"/>
              <a:t>Ubah ukuran objek</a:t>
            </a:r>
            <a:br>
              <a:rPr lang="en-US" altLang="en-GB" sz="1800" b="1"/>
            </a:br>
            <a:r>
              <a:rPr lang="en-US" altLang="en-GB" sz="1800"/>
              <a:t>Klik 1x pada objek, muncul kontrol ubah ukuran. Ubah sesuai kebutuhan. Untuk mempertahankan rasio, ketika mengubah sambil tahan </a:t>
            </a:r>
            <a:r>
              <a:rPr lang="en-US" altLang="en-GB" sz="1800" b="1"/>
              <a:t>ctrl</a:t>
            </a:r>
            <a:endParaRPr lang="en-US" altLang="en-GB" sz="1800" b="1"/>
          </a:p>
          <a:p>
            <a:endParaRPr lang="en-US" altLang="en-GB" sz="1800"/>
          </a:p>
          <a:p>
            <a:endParaRPr lang="en-US" altLang="en-GB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9275" y="1152525"/>
            <a:ext cx="1790700" cy="1838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950" y="942340"/>
            <a:ext cx="2438400" cy="249555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7430770" y="2071370"/>
            <a:ext cx="56134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170" y="3576320"/>
            <a:ext cx="1743075" cy="17430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8109585" y="3800475"/>
            <a:ext cx="1371600" cy="1447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548245" y="4448175"/>
            <a:ext cx="56134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0" y="-12700"/>
            <a:ext cx="10393680" cy="69392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58660" y="846455"/>
            <a:ext cx="4660265" cy="4538980"/>
          </a:xfrm>
        </p:spPr>
        <p:txBody>
          <a:bodyPr/>
          <a:p>
            <a:pPr algn="r"/>
            <a:r>
              <a:rPr lang="en-US" altLang="en-GB" sz="4000" b="1">
                <a:solidFill>
                  <a:schemeClr val="tx1"/>
                </a:solidFill>
              </a:rPr>
              <a:t>Apakah</a:t>
            </a: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Laptop + Mouse </a:t>
            </a: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sudah ada?</a:t>
            </a:r>
            <a:br>
              <a:rPr lang="en-US" altLang="en-GB" sz="4000" b="1">
                <a:solidFill>
                  <a:schemeClr val="tx1"/>
                </a:solidFill>
              </a:rPr>
            </a:b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Inkscape sudah terinstal?</a:t>
            </a:r>
            <a:endParaRPr lang="en-US" altLang="en-GB" sz="4000" b="1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7" name="Title 3"/>
          <p:cNvSpPr>
            <a:spLocks noGrp="1"/>
          </p:cNvSpPr>
          <p:nvPr/>
        </p:nvSpPr>
        <p:spPr>
          <a:xfrm>
            <a:off x="7502525" y="795020"/>
            <a:ext cx="4216400" cy="69405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GB" sz="2800" b="1">
                <a:solidFill>
                  <a:schemeClr val="tx1"/>
                </a:solidFill>
              </a:rPr>
              <a:t>sebelum memulai...</a:t>
            </a:r>
            <a:endParaRPr lang="en-US" altLang="en-GB" sz="28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Ekspor gambar ke .png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3467100" cy="4973955"/>
          </a:xfrm>
        </p:spPr>
        <p:txBody>
          <a:bodyPr/>
          <a:p>
            <a:r>
              <a:rPr lang="en-US" altLang="en-GB" sz="1800"/>
              <a:t>Inkscape menyimpan filenya ke dalam format .svg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Sedangkan gambar yang akan kita hasilkan harusnya berupa bitmap, menggunakan format .png, .jpg, .bmp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Untuk itu, kita perlu mengekspor file inkscape kita ke format bitmap. Caranya, klik File &gt;&gt; export png image 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Akan muncul kontrol panel di sebelah kanan</a:t>
            </a:r>
            <a:endParaRPr lang="en-US" altLang="en-GB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0" y="1706245"/>
            <a:ext cx="4799965" cy="4152265"/>
          </a:xfrm>
          <a:prstGeom prst="rect">
            <a:avLst/>
          </a:prstGeom>
        </p:spPr>
      </p:pic>
      <p:sp>
        <p:nvSpPr>
          <p:cNvPr id="22" name="Text Box 21"/>
          <p:cNvSpPr txBox="1"/>
          <p:nvPr/>
        </p:nvSpPr>
        <p:spPr>
          <a:xfrm>
            <a:off x="4167505" y="3667125"/>
            <a:ext cx="176974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2. pilih dimana </a:t>
            </a:r>
            <a:br>
              <a:rPr lang="en-US" altLang="en-GB" sz="1600">
                <a:sym typeface="+mn-ea"/>
              </a:rPr>
            </a:br>
            <a:r>
              <a:rPr lang="en-US" altLang="en-GB" sz="1600">
                <a:sym typeface="+mn-ea"/>
              </a:rPr>
              <a:t>akan disimpan, dan tulis nama filenya</a:t>
            </a:r>
            <a:endParaRPr lang="en-US" altLang="en-GB" sz="1600">
              <a:sym typeface="+mn-ea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886065" y="1489710"/>
            <a:ext cx="0" cy="85725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5937250" y="1127125"/>
            <a:ext cx="38271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1. pilih area yang akan dieskpor</a:t>
            </a:r>
            <a:endParaRPr lang="en-US" altLang="en-GB" sz="1600">
              <a:sym typeface="+mn-ea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6142990" y="3890010"/>
            <a:ext cx="4286250" cy="60007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6858000" y="5927725"/>
            <a:ext cx="17697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3. klik export untuk memulai proses ekspor</a:t>
            </a:r>
            <a:endParaRPr lang="en-US" altLang="en-GB" sz="1600">
              <a:sym typeface="+mn-ea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762365" y="5556885"/>
            <a:ext cx="2190750" cy="65722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-40640"/>
            <a:ext cx="12184380" cy="731456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96435" y="1772920"/>
            <a:ext cx="3186430" cy="1839595"/>
          </a:xfrm>
        </p:spPr>
        <p:txBody>
          <a:bodyPr/>
          <a:p>
            <a:pPr algn="l"/>
            <a:r>
              <a:rPr lang="en-US" altLang="en-GB" sz="6600" b="1">
                <a:solidFill>
                  <a:schemeClr val="tx1"/>
                </a:solidFill>
              </a:rPr>
              <a:t>Tugas :)</a:t>
            </a:r>
            <a:endParaRPr lang="en-US" altLang="en-GB" sz="6600" b="1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Title 3"/>
          <p:cNvSpPr>
            <a:spLocks noGrp="1"/>
          </p:cNvSpPr>
          <p:nvPr/>
        </p:nvSpPr>
        <p:spPr>
          <a:xfrm>
            <a:off x="4699635" y="3602355"/>
            <a:ext cx="5671185" cy="268795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GB" sz="2400">
                <a:solidFill>
                  <a:schemeClr val="tx1"/>
                </a:solidFill>
              </a:rPr>
              <a:t>Ceritanya anda seorang pengusaha baru, segalanya masih dikerjakan sendiri.</a:t>
            </a:r>
            <a:endParaRPr lang="en-US" altLang="en-GB" sz="2400">
              <a:solidFill>
                <a:schemeClr val="tx1"/>
              </a:solidFill>
            </a:endParaRPr>
          </a:p>
          <a:p>
            <a:pPr algn="l"/>
            <a:endParaRPr lang="en-US" altLang="en-GB" sz="2400">
              <a:solidFill>
                <a:schemeClr val="tx1"/>
              </a:solidFill>
            </a:endParaRPr>
          </a:p>
          <a:p>
            <a:pPr algn="l"/>
            <a:r>
              <a:rPr lang="en-US" altLang="en-GB" sz="2400">
                <a:solidFill>
                  <a:schemeClr val="tx1"/>
                </a:solidFill>
              </a:rPr>
              <a:t>Anda pengen bikin </a:t>
            </a:r>
            <a:r>
              <a:rPr lang="en-US" altLang="en-GB" sz="2400" b="1">
                <a:solidFill>
                  <a:schemeClr val="tx1"/>
                </a:solidFill>
              </a:rPr>
              <a:t>kartu nama</a:t>
            </a:r>
            <a:r>
              <a:rPr lang="en-US" altLang="en-GB" sz="2400">
                <a:solidFill>
                  <a:schemeClr val="tx1"/>
                </a:solidFill>
              </a:rPr>
              <a:t> dengan desain sendiri, karena di percetakan langganan desainnya biasa-biasa saja,</a:t>
            </a:r>
            <a:endParaRPr lang="en-US" altLang="en-GB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Siapkan ukuran dokumen &amp; snapping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4924425" cy="4973955"/>
          </a:xfrm>
        </p:spPr>
        <p:txBody>
          <a:bodyPr/>
          <a:p>
            <a:r>
              <a:rPr lang="en-US" altLang="en-GB"/>
              <a:t>Siapkan ukuran dokumen yang sesuai</a:t>
            </a:r>
            <a:endParaRPr lang="en-US" altLang="en-GB"/>
          </a:p>
          <a:p>
            <a:r>
              <a:rPr lang="en-US" altLang="en-GB"/>
              <a:t>Pilih File &gt;&gt; Document &amp; properties</a:t>
            </a:r>
            <a:endParaRPr lang="en-US" altLang="en-GB"/>
          </a:p>
          <a:p>
            <a:r>
              <a:rPr lang="en-US" altLang="en-GB"/>
              <a:t>Pilih : </a:t>
            </a:r>
            <a:endParaRPr lang="en-US" altLang="en-GB"/>
          </a:p>
          <a:p>
            <a:pPr lvl="1"/>
            <a:r>
              <a:rPr lang="en-US" altLang="en-GB" sz="1800"/>
              <a:t>page size : </a:t>
            </a:r>
            <a:r>
              <a:rPr lang="en-US" altLang="en-GB"/>
              <a:t>A7</a:t>
            </a:r>
            <a:endParaRPr lang="en-US" altLang="en-GB"/>
          </a:p>
          <a:p>
            <a:pPr lvl="1"/>
            <a:r>
              <a:rPr lang="en-US" altLang="en-GB"/>
              <a:t>orientation : landscape</a:t>
            </a:r>
            <a:endParaRPr lang="en-US" altLang="en-GB"/>
          </a:p>
          <a:p>
            <a:pPr lvl="0"/>
            <a:r>
              <a:rPr lang="en-US" altLang="en-GB"/>
              <a:t>Close document &amp; properties</a:t>
            </a:r>
            <a:endParaRPr lang="en-US" altLang="en-GB"/>
          </a:p>
          <a:p>
            <a:pPr lvl="0"/>
            <a:endParaRPr lang="en-US" altLang="en-GB"/>
          </a:p>
          <a:p>
            <a:pPr lvl="0"/>
            <a:r>
              <a:rPr lang="en-US" altLang="en-GB"/>
              <a:t>Pastikan fitur snap page pada snap control bar aktif</a:t>
            </a:r>
            <a:endParaRPr lang="en-US" alt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0280" y="1600200"/>
            <a:ext cx="5532120" cy="43237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Siapa saya?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1210" y="2774950"/>
            <a:ext cx="6035040" cy="3069590"/>
          </a:xfrm>
          <a:solidFill>
            <a:schemeClr val="bg1"/>
          </a:solidFill>
        </p:spPr>
        <p:txBody>
          <a:bodyPr/>
          <a:p>
            <a:pPr marL="0" indent="0">
              <a:buNone/>
            </a:pP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</a:t>
            </a:r>
            <a:r>
              <a:rPr lang="en-US" altLang="en-GB" sz="2800"/>
              <a:t>A. Dzul</a:t>
            </a:r>
            <a:r>
              <a:rPr lang="en-US" altLang="en-GB" sz="2800" b="1"/>
              <a:t>fikar</a:t>
            </a:r>
            <a:r>
              <a:rPr lang="en-US" altLang="en-GB" sz="2800"/>
              <a:t> Adi Putra</a:t>
            </a:r>
            <a:endParaRPr lang="en-US" altLang="en-GB" sz="2800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Baca cerpen dan koding javascript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Web/mobile app developer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</a:t>
            </a:r>
            <a:r>
              <a:rPr lang="en-US" altLang="en-GB">
                <a:hlinkClick r:id="rId1" tooltip=""/>
              </a:rPr>
              <a:t>http://pikarlabs.com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superpikar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 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	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735" y="3290570"/>
            <a:ext cx="477520" cy="520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805" y="3963035"/>
            <a:ext cx="415925" cy="410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040" y="4528185"/>
            <a:ext cx="503555" cy="344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380" y="5038725"/>
            <a:ext cx="396607" cy="365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380" y="5544185"/>
            <a:ext cx="466090" cy="4394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poster-itpcbusan-a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" y="-635"/>
            <a:ext cx="3129915" cy="44335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 descr="poster-kajian-sidoarj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75" y="-1270"/>
            <a:ext cx="3130550" cy="44342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 descr="poster-kajian-sumpahpemud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030" y="-635"/>
            <a:ext cx="3456940" cy="34569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 descr="poster-puasa-arofa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8395" y="3456305"/>
            <a:ext cx="3457575" cy="34575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 descr="poster-quote-alkawthar-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165" y="5715"/>
            <a:ext cx="2475865" cy="34505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 descr="poster-quote-alkawthar-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165" y="3456305"/>
            <a:ext cx="2466340" cy="34074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 descr="logo-nikahane-bi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6685" y="4684395"/>
            <a:ext cx="3275965" cy="951230"/>
          </a:xfrm>
          <a:prstGeom prst="rect">
            <a:avLst/>
          </a:prstGeom>
        </p:spPr>
      </p:pic>
      <p:pic>
        <p:nvPicPr>
          <p:cNvPr id="11" name="Picture 10" descr="kop-sura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" y="5635625"/>
            <a:ext cx="6260465" cy="1047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Mengapa Inkscape?</a:t>
            </a:r>
            <a:endParaRPr lang="en-US" altLang="en-GB"/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en-US" altLang="en-GB"/>
              <a:t>Ada banyak software alternatif lain, ada plus minus masing-masing. Tapi Inkscape </a:t>
            </a:r>
            <a:r>
              <a:rPr lang="en-US" altLang="en-GB" b="1"/>
              <a:t>gratis</a:t>
            </a:r>
            <a:r>
              <a:rPr lang="en-US" altLang="en-GB"/>
              <a:t>!</a:t>
            </a:r>
            <a:endParaRPr lang="en-US" altLang="en-GB"/>
          </a:p>
          <a:p>
            <a:pPr marL="0" indent="0">
              <a:lnSpc>
                <a:spcPct val="100000"/>
              </a:lnSpc>
              <a:buNone/>
            </a:pPr>
            <a:endParaRPr lang="en-US" altLang="en-GB"/>
          </a:p>
          <a:p>
            <a:pPr marL="0" indent="0">
              <a:lnSpc>
                <a:spcPct val="100000"/>
              </a:lnSpc>
              <a:buNone/>
            </a:pPr>
            <a:endParaRPr lang="en-US" altLang="en-GB"/>
          </a:p>
          <a:p>
            <a:pPr marL="0" indent="0">
              <a:lnSpc>
                <a:spcPct val="100000"/>
              </a:lnSpc>
              <a:buNone/>
            </a:pPr>
            <a:r>
              <a:rPr lang="en-US" altLang="en-GB"/>
              <a:t>	</a:t>
            </a:r>
            <a:endParaRPr lang="en-US" alt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140" y="2033270"/>
            <a:ext cx="802640" cy="8108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75" y="3352165"/>
            <a:ext cx="765810" cy="7918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15" y="4612640"/>
            <a:ext cx="655320" cy="8197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5823585"/>
            <a:ext cx="713105" cy="6680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9275" y="2033270"/>
            <a:ext cx="918210" cy="870585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1550035" y="5823585"/>
            <a:ext cx="23241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Afinity Designer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$50</a:t>
            </a:r>
            <a:endParaRPr lang="en-US" altLang="en-GB" sz="1600"/>
          </a:p>
        </p:txBody>
      </p:sp>
      <p:sp>
        <p:nvSpPr>
          <p:cNvPr id="21" name="Text Box 20"/>
          <p:cNvSpPr txBox="1"/>
          <p:nvPr/>
        </p:nvSpPr>
        <p:spPr>
          <a:xfrm>
            <a:off x="1550035" y="4715510"/>
            <a:ext cx="23241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Corel Draw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$499.99</a:t>
            </a:r>
            <a:endParaRPr lang="en-US" altLang="en-GB" sz="1600"/>
          </a:p>
        </p:txBody>
      </p:sp>
      <p:sp>
        <p:nvSpPr>
          <p:cNvPr id="22" name="Text Box 21"/>
          <p:cNvSpPr txBox="1"/>
          <p:nvPr/>
        </p:nvSpPr>
        <p:spPr>
          <a:xfrm>
            <a:off x="1550035" y="3441065"/>
            <a:ext cx="23241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Adobe Photoshop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$19.99 / bulan</a:t>
            </a:r>
            <a:endParaRPr lang="en-US" altLang="en-GB" sz="1600"/>
          </a:p>
        </p:txBody>
      </p:sp>
      <p:sp>
        <p:nvSpPr>
          <p:cNvPr id="23" name="Text Box 22"/>
          <p:cNvSpPr txBox="1"/>
          <p:nvPr/>
        </p:nvSpPr>
        <p:spPr>
          <a:xfrm>
            <a:off x="1550035" y="2161540"/>
            <a:ext cx="23241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Adobe Illustrator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$19.99 / bulan</a:t>
            </a:r>
            <a:endParaRPr lang="en-US" altLang="en-GB" sz="1600"/>
          </a:p>
        </p:txBody>
      </p:sp>
      <p:sp>
        <p:nvSpPr>
          <p:cNvPr id="24" name="Text Box 23"/>
          <p:cNvSpPr txBox="1"/>
          <p:nvPr/>
        </p:nvSpPr>
        <p:spPr>
          <a:xfrm>
            <a:off x="6782435" y="2161540"/>
            <a:ext cx="23241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Sketch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$99</a:t>
            </a:r>
            <a:endParaRPr lang="en-US" altLang="en-GB" sz="1600"/>
          </a:p>
        </p:txBody>
      </p:sp>
      <p:pic>
        <p:nvPicPr>
          <p:cNvPr id="25" name="Picture 24" descr="inkscape-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1770" y="3783965"/>
            <a:ext cx="1648460" cy="1648460"/>
          </a:xfrm>
          <a:prstGeom prst="rect">
            <a:avLst/>
          </a:prstGeom>
        </p:spPr>
      </p:pic>
      <p:sp>
        <p:nvSpPr>
          <p:cNvPr id="26" name="Text Box 25"/>
          <p:cNvSpPr txBox="1"/>
          <p:nvPr/>
        </p:nvSpPr>
        <p:spPr>
          <a:xfrm>
            <a:off x="7000875" y="4048760"/>
            <a:ext cx="232410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3600">
                <a:sym typeface="+mn-ea"/>
              </a:rPr>
              <a:t>Inkscape</a:t>
            </a:r>
            <a:endParaRPr lang="en-US" altLang="en-GB" sz="3600">
              <a:sym typeface="+mn-ea"/>
            </a:endParaRPr>
          </a:p>
          <a:p>
            <a:r>
              <a:rPr lang="en-US" altLang="en-GB" sz="3200" b="1"/>
              <a:t>$0</a:t>
            </a:r>
            <a:endParaRPr lang="en-US" altLang="en-GB" sz="3200" b="1"/>
          </a:p>
        </p:txBody>
      </p:sp>
      <p:sp>
        <p:nvSpPr>
          <p:cNvPr id="27" name="Text Box 26"/>
          <p:cNvSpPr txBox="1"/>
          <p:nvPr/>
        </p:nvSpPr>
        <p:spPr>
          <a:xfrm>
            <a:off x="7000875" y="5186045"/>
            <a:ext cx="49276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sym typeface="+mn-ea"/>
                <a:hlinkClick r:id="rId7" tooltip="" action="ppaction://hlinkfile"/>
              </a:rPr>
              <a:t>https://inkscape.org/ko/download/</a:t>
            </a:r>
            <a:endParaRPr lang="en-US" altLang="en-GB" sz="2400"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Tapi kan ada cracknya (bajakan) ?</a:t>
            </a:r>
            <a:endParaRPr lang="en-US" altLang="en-GB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rcRect l="9700" r="1270" b="14209"/>
          <a:stretch>
            <a:fillRect/>
          </a:stretch>
        </p:blipFill>
        <p:spPr>
          <a:xfrm>
            <a:off x="456565" y="1167130"/>
            <a:ext cx="7564755" cy="426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" y="5434330"/>
            <a:ext cx="5617210" cy="1163320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8176260" y="1278255"/>
            <a:ext cx="37769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URL: </a:t>
            </a:r>
            <a:r>
              <a:rPr lang="en-US" altLang="en-GB">
                <a:sym typeface="+mn-ea"/>
                <a:hlinkClick r:id="rId3" tooltip="" action="ppaction://hlinkfile"/>
              </a:rPr>
              <a:t>https://www.youtube.com/watch?v=pTkJFkRTm50</a:t>
            </a:r>
            <a:endParaRPr lang="en-US" altLang="en-GB"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Apa software gratisan mumpuni?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en-US" altLang="en-GB"/>
          </a:p>
        </p:txBody>
      </p:sp>
      <p:sp>
        <p:nvSpPr>
          <p:cNvPr id="23" name="Text Box 22"/>
          <p:cNvSpPr txBox="1"/>
          <p:nvPr/>
        </p:nvSpPr>
        <p:spPr>
          <a:xfrm>
            <a:off x="941070" y="1543050"/>
            <a:ext cx="4100195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sym typeface="+mn-ea"/>
              </a:rPr>
              <a:t>“Ono rego ono rupo. Rego larang hasile apik. Rego murah hasile yo sak onone”</a:t>
            </a:r>
            <a:endParaRPr lang="en-US" altLang="en-GB" sz="2400">
              <a:sym typeface="+mn-ea"/>
            </a:endParaRPr>
          </a:p>
          <a:p>
            <a:pPr algn="r"/>
            <a:r>
              <a:rPr lang="en-US" altLang="en-GB" sz="1400"/>
              <a:t>kata orang jawa</a:t>
            </a:r>
            <a:endParaRPr lang="en-US" altLang="en-GB" sz="1400"/>
          </a:p>
        </p:txBody>
      </p:sp>
      <p:sp>
        <p:nvSpPr>
          <p:cNvPr id="4" name="Text Box 3"/>
          <p:cNvSpPr txBox="1"/>
          <p:nvPr/>
        </p:nvSpPr>
        <p:spPr>
          <a:xfrm>
            <a:off x="6338570" y="3564255"/>
            <a:ext cx="5150485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sym typeface="+mn-ea"/>
              </a:rPr>
              <a:t>“Software hanyalah alat, hasilnya tergantung bagaimana kita memanfaatkannya.”</a:t>
            </a:r>
            <a:endParaRPr lang="en-US" altLang="en-GB" sz="2400">
              <a:sym typeface="+mn-ea"/>
            </a:endParaRPr>
          </a:p>
          <a:p>
            <a:pPr algn="r"/>
            <a:r>
              <a:rPr lang="en-US" altLang="en-GB" sz="1400"/>
              <a:t>kata saya</a:t>
            </a:r>
            <a:endParaRPr lang="en-US" altLang="en-GB"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1502390" cy="667385"/>
          </a:xfrm>
        </p:spPr>
        <p:txBody>
          <a:bodyPr/>
          <a:p>
            <a:r>
              <a:rPr lang="en-US" altLang="en-GB"/>
              <a:t>Apa software gratisan mumpuni? Ini lho karya pengguna Inkscape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2582545" cy="4973955"/>
          </a:xfrm>
        </p:spPr>
        <p:txBody>
          <a:bodyPr/>
          <a:p>
            <a:pPr marL="0" indent="0">
              <a:buNone/>
            </a:pPr>
            <a:r>
              <a:rPr lang="en-US" altLang="en-GB"/>
              <a:t>Galeri inkscape : </a:t>
            </a:r>
            <a:endParaRPr lang="en-US" altLang="en-GB"/>
          </a:p>
          <a:p>
            <a:pPr marL="196850" indent="-196850"/>
            <a:r>
              <a:rPr lang="en-US" altLang="en-GB">
                <a:hlinkClick r:id="rId1" tooltip="" action="ppaction://hlinkfile"/>
              </a:rPr>
              <a:t>https://inkscape.org/ko/gallery/</a:t>
            </a:r>
            <a:endParaRPr lang="en-US" altLang="en-GB">
              <a:hlinkClick r:id="rId1" tooltip="" action="ppaction://hlinkfile"/>
            </a:endParaRPr>
          </a:p>
          <a:p>
            <a:pPr marL="196850" indent="-196850"/>
            <a:endParaRPr lang="en-US" altLang="en-GB"/>
          </a:p>
          <a:p>
            <a:pPr marL="196850" indent="-196850"/>
            <a:r>
              <a:rPr lang="en-US" altLang="en-GB">
                <a:hlinkClick r:id="rId2" tooltip="" action="ppaction://hlinkfile"/>
              </a:rPr>
              <a:t>https://dribbble.com/search?q=inkscape</a:t>
            </a:r>
            <a:r>
              <a:rPr lang="en-US" altLang="en-GB"/>
              <a:t> </a:t>
            </a:r>
            <a:endParaRPr lang="en-US" altLang="en-GB"/>
          </a:p>
          <a:p>
            <a:pPr marL="196850" indent="-196850"/>
            <a:endParaRPr lang="en-US" altLang="en-GB"/>
          </a:p>
          <a:p>
            <a:pPr marL="196850" indent="-196850"/>
            <a:r>
              <a:rPr lang="en-US" altLang="en-GB">
                <a:hlinkClick r:id="rId3" tooltip="" action="ppaction://hlinkfile"/>
              </a:rPr>
              <a:t>https://www.behance.net/search?content=projects&amp;sort=appreciations&amp;time=week&amp;search=inkscape</a:t>
            </a:r>
            <a:r>
              <a:rPr lang="en-US" altLang="en-GB"/>
              <a:t> </a:t>
            </a:r>
            <a:endParaRPr lang="en-US" alt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r="19161"/>
          <a:stretch>
            <a:fillRect/>
          </a:stretch>
        </p:blipFill>
        <p:spPr>
          <a:xfrm>
            <a:off x="7557770" y="1517650"/>
            <a:ext cx="4554220" cy="430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550" y="1517650"/>
            <a:ext cx="4008120" cy="43059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Salah satu Master Inkscape-nya Indonesia</a:t>
            </a:r>
            <a:endParaRPr lang="en-US" altLang="en-GB"/>
          </a:p>
        </p:txBody>
      </p:sp>
      <p:sp>
        <p:nvSpPr>
          <p:cNvPr id="5" name="Content Placeholder 4"/>
          <p:cNvSpPr/>
          <p:nvPr>
            <p:ph idx="1"/>
          </p:nvPr>
        </p:nvSpPr>
        <p:spPr>
          <a:xfrm>
            <a:off x="1057275" y="1152525"/>
            <a:ext cx="2429510" cy="4973955"/>
          </a:xfrm>
        </p:spPr>
        <p:txBody>
          <a:bodyPr/>
          <a:p>
            <a:pPr marL="0" indent="0">
              <a:buNone/>
            </a:pPr>
            <a:r>
              <a:rPr lang="en-US" altLang="en-GB"/>
              <a:t>Rizky Djati Munggaran</a:t>
            </a:r>
            <a:endParaRPr lang="en-US" altLang="en-GB"/>
          </a:p>
          <a:p>
            <a:pPr marL="0" indent="0">
              <a:buNone/>
            </a:pPr>
            <a:r>
              <a:rPr lang="en-US" altLang="en-GB">
                <a:hlinkClick r:id="rId1" tooltip="" action="ppaction://hlinkfile"/>
              </a:rPr>
              <a:t>https://ridjam.deviantart.com/gallery/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09675"/>
            <a:ext cx="477520" cy="5200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" y="1862455"/>
            <a:ext cx="396607" cy="365760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990" y="1096645"/>
            <a:ext cx="5741670" cy="46647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6760" y="1152525"/>
            <a:ext cx="2263775" cy="22802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6760" y="3585845"/>
            <a:ext cx="2263775" cy="16306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6760" y="5300980"/>
            <a:ext cx="2263775" cy="13912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4533</Words>
  <Application>WPS Presentation</Application>
  <PresentationFormat>Widescreen</PresentationFormat>
  <Paragraphs>279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5" baseType="lpstr">
      <vt:lpstr>Arial</vt:lpstr>
      <vt:lpstr>SimSun</vt:lpstr>
      <vt:lpstr>Wingdings</vt:lpstr>
      <vt:lpstr>Calibri Light</vt:lpstr>
      <vt:lpstr>Calibri</vt:lpstr>
      <vt:lpstr>Microsoft YaHei</vt:lpstr>
      <vt:lpstr/>
      <vt:lpstr>Arial Unicode MS</vt:lpstr>
      <vt:lpstr>Kelson Sans</vt:lpstr>
      <vt:lpstr>Gungsuh</vt:lpstr>
      <vt:lpstr>GulimChe</vt:lpstr>
      <vt:lpstr>Microsoft YaHei Light</vt:lpstr>
      <vt:lpstr>MingLiU-ExtB</vt:lpstr>
      <vt:lpstr>Microsoft YaHei UI Light</vt:lpstr>
      <vt:lpstr>MS UI Gothic</vt:lpstr>
      <vt:lpstr>NanumSquare Bold</vt:lpstr>
      <vt:lpstr>NanumSquare</vt:lpstr>
      <vt:lpstr>Microsoft JhengHei UI</vt:lpstr>
      <vt:lpstr>Gulim</vt:lpstr>
      <vt:lpstr>Dotum</vt:lpstr>
      <vt:lpstr>BatangChe</vt:lpstr>
      <vt:lpstr>Default Design</vt:lpstr>
      <vt:lpstr>PowerPoint 演示文稿</vt:lpstr>
      <vt:lpstr>Laptop+ Mouse siap?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Apa software gratisan mumpuni?</vt:lpstr>
      <vt:lpstr>PowerPoint 演示文稿</vt:lpstr>
      <vt:lpstr>Yuk kita mulai!</vt:lpstr>
      <vt:lpstr>PowerPoint 演示文稿</vt:lpstr>
      <vt:lpstr>Vector vs Bitmap</vt:lpstr>
      <vt:lpstr>PowerPoint 演示文稿</vt:lpstr>
      <vt:lpstr>PowerPoint 演示文稿</vt:lpstr>
      <vt:lpstr>PowerPoint 演示文稿</vt:lpstr>
      <vt:lpstr>Membuat objek sederhana : persegi</vt:lpstr>
      <vt:lpstr>Membuat objek sederhana : lingkaran</vt:lpstr>
      <vt:lpstr>Membuat objek sederhana : lingkaran</vt:lpstr>
      <vt:lpstr>PowerPoint 演示文稿</vt:lpstr>
      <vt:lpstr>PowerPoint 演示文稿</vt:lpstr>
      <vt:lpstr>Tugas :)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Inkscape 2017</dc:title>
  <dc:creator>superpikar</dc:creator>
  <cp:lastModifiedBy>superpikar</cp:lastModifiedBy>
  <cp:revision>105</cp:revision>
  <dcterms:created xsi:type="dcterms:W3CDTF">2017-11-11T10:54:01Z</dcterms:created>
  <dcterms:modified xsi:type="dcterms:W3CDTF">2017-11-11T23:32:58Z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2057-10.2.0.5978</vt:lpwstr>
  </property>
</Properties>
</file>